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8"/>
  </p:notesMasterIdLst>
  <p:sldIdLst>
    <p:sldId id="256" r:id="rId2"/>
    <p:sldId id="272" r:id="rId3"/>
    <p:sldId id="273" r:id="rId4"/>
    <p:sldId id="257" r:id="rId5"/>
    <p:sldId id="258" r:id="rId6"/>
    <p:sldId id="271" r:id="rId7"/>
    <p:sldId id="270" r:id="rId8"/>
    <p:sldId id="260" r:id="rId9"/>
    <p:sldId id="261" r:id="rId10"/>
    <p:sldId id="287" r:id="rId11"/>
    <p:sldId id="262" r:id="rId12"/>
    <p:sldId id="266" r:id="rId13"/>
    <p:sldId id="267" r:id="rId14"/>
    <p:sldId id="268" r:id="rId15"/>
    <p:sldId id="288" r:id="rId16"/>
    <p:sldId id="269" r:id="rId17"/>
    <p:sldId id="274" r:id="rId18"/>
    <p:sldId id="289" r:id="rId19"/>
    <p:sldId id="263" r:id="rId20"/>
    <p:sldId id="275" r:id="rId21"/>
    <p:sldId id="290" r:id="rId22"/>
    <p:sldId id="286" r:id="rId23"/>
    <p:sldId id="291" r:id="rId24"/>
    <p:sldId id="277" r:id="rId25"/>
    <p:sldId id="276" r:id="rId26"/>
    <p:sldId id="282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010"/>
    <a:srgbClr val="C49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490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5CDC5-0093-4A30-B200-3F0CABCAEA5B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42E17-16A1-44A7-A5C1-1CC9337DC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08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73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04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42E17-16A1-44A7-A5C1-1CC9337DCD1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880839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CA3023-0A5F-4238-A5D1-EB2711E07691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B5D06A-F7D3-4550-9AD0-2A2E0431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simxel.com/userguide/Begin/KeyFeatures/Image_Compare/Image_Compare.html" TargetMode="External"/><Relationship Id="rId5" Type="http://schemas.openxmlformats.org/officeDocument/2006/relationships/hyperlink" Target="https://ssimxel.com/userguide/Begin/KeyFeatures/KeyFeatures.html" TargetMode="Externa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Sub/Analysis/PixelFinder/PixelFinder.html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KeyFeatures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Sub/Analysis/PixelFinder/PixelFinder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Sub/Analysis/PixelFinder/PixelFinder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VOI/VOI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VOI/VOI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VOI/VOI.htm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ssimxel.com/userguide/Begin/KeyFeatures/AnyRaw/AnyRaw_Pre.html" TargetMode="External"/><Relationship Id="rId3" Type="http://schemas.openxmlformats.org/officeDocument/2006/relationships/image" Target="../media/image31.png"/><Relationship Id="rId7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hyperlink" Target="https://ssimxel.com/userguide/Begin/KeyFeatures/AnyRaw/AnyRaw_Pr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simxel.com/userguide/Begin/KeyFeatures/KeyFeatures.html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AnyRaw/AnyRaw_P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KeyFeatures.htm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file:///E:\SSImXel_Working\SSImXel\Help\AppUserGuide\Begin\KeyFeatures\LocalZoom\LocalZoom.html" TargetMode="External"/><Relationship Id="rId13" Type="http://schemas.openxmlformats.org/officeDocument/2006/relationships/hyperlink" Target="file:///E:\SSImXel_Working\SSImXel\Help\AppUserGuide\Begin\KeyFeatures\ViewportNavi\ViewportNavi.html" TargetMode="External"/><Relationship Id="rId18" Type="http://schemas.openxmlformats.org/officeDocument/2006/relationships/image" Target="../media/image54.png"/><Relationship Id="rId26" Type="http://schemas.openxmlformats.org/officeDocument/2006/relationships/hyperlink" Target="file:///E:\SSImXel_Working\SSImXel\Help\AppUserGuide\Begin\KeyFeatures\QuickAnaly\QuickAnaly.html" TargetMode="External"/><Relationship Id="rId3" Type="http://schemas.openxmlformats.org/officeDocument/2006/relationships/image" Target="../media/image43.png"/><Relationship Id="rId21" Type="http://schemas.openxmlformats.org/officeDocument/2006/relationships/hyperlink" Target="file:///E:\SSImXel_Working\SSImXel\Help\AppUserGuide\Sub\ISP\ISP_Main.html" TargetMode="External"/><Relationship Id="rId7" Type="http://schemas.openxmlformats.org/officeDocument/2006/relationships/hyperlink" Target="file:///E:\SSImXel_Working\SSImXel\Help\AppUserGuide\Begin\KeyFeatures\QuickSplit\QuickSplit.html" TargetMode="External"/><Relationship Id="rId12" Type="http://schemas.openxmlformats.org/officeDocument/2006/relationships/hyperlink" Target="file:///E:\SSImXel_Working\SSImXel\Help\AppUserGuide\Sub\Analysis\Analysis_Main.html" TargetMode="External"/><Relationship Id="rId17" Type="http://schemas.openxmlformats.org/officeDocument/2006/relationships/image" Target="../media/image53.png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11" Type="http://schemas.openxmlformats.org/officeDocument/2006/relationships/image" Target="../media/image49.png"/><Relationship Id="rId24" Type="http://schemas.openxmlformats.org/officeDocument/2006/relationships/image" Target="../media/image59.png"/><Relationship Id="rId5" Type="http://schemas.openxmlformats.org/officeDocument/2006/relationships/image" Target="../media/image45.png"/><Relationship Id="rId15" Type="http://schemas.openxmlformats.org/officeDocument/2006/relationships/image" Target="../media/image51.png"/><Relationship Id="rId23" Type="http://schemas.openxmlformats.org/officeDocument/2006/relationships/image" Target="../media/image58.png"/><Relationship Id="rId28" Type="http://schemas.openxmlformats.org/officeDocument/2006/relationships/image" Target="../media/image61.png"/><Relationship Id="rId10" Type="http://schemas.openxmlformats.org/officeDocument/2006/relationships/image" Target="../media/image48.png"/><Relationship Id="rId19" Type="http://schemas.openxmlformats.org/officeDocument/2006/relationships/image" Target="../media/image55.png"/><Relationship Id="rId31" Type="http://schemas.openxmlformats.org/officeDocument/2006/relationships/hyperlink" Target="https://ssimxel.com/userguide/Begin/KeyFeatures/KeyFeatures.html" TargetMode="External"/><Relationship Id="rId4" Type="http://schemas.openxmlformats.org/officeDocument/2006/relationships/image" Target="../media/image44.png"/><Relationship Id="rId9" Type="http://schemas.openxmlformats.org/officeDocument/2006/relationships/image" Target="../media/image47.png"/><Relationship Id="rId14" Type="http://schemas.openxmlformats.org/officeDocument/2006/relationships/image" Target="../media/image50.png"/><Relationship Id="rId22" Type="http://schemas.openxmlformats.org/officeDocument/2006/relationships/image" Target="../media/image57.png"/><Relationship Id="rId27" Type="http://schemas.openxmlformats.org/officeDocument/2006/relationships/hyperlink" Target="file:///E:\SSImXel_Working\SSImXel\Help\AppUserGuide\Sub\Analysis\EmbeddedLine\EmbeddedLine.html" TargetMode="External"/><Relationship Id="rId30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Image_Compare/Image_Compa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simxel.com/userguide/Begin/KeyFeatures/Image_Compare/Image_Compare.html" TargetMode="External"/><Relationship Id="rId4" Type="http://schemas.openxmlformats.org/officeDocument/2006/relationships/hyperlink" Target="https://ssimxel.com/userguide/Begin/KeyFeatures/KeyFeatures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E:\SSImXel_Working\SSImXel\Help\AppUserGuide\Begin\KeyFeatures\KeyFeatures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simxel.com/userguide/Begin/KeyFeatures/KeyFeatures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ssimxel.com/userguide/Begin/KeyFeatures/Image_Compare/Image_Compar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819150"/>
            <a:ext cx="6400800" cy="1314450"/>
          </a:xfrm>
        </p:spPr>
        <p:txBody>
          <a:bodyPr>
            <a:normAutofit/>
          </a:bodyPr>
          <a:lstStyle/>
          <a:p>
            <a:pPr algn="l"/>
            <a:r>
              <a:rPr lang="en-US" sz="8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33800" y="4171950"/>
            <a:ext cx="5410200" cy="723900"/>
          </a:xfrm>
          <a:prstGeom prst="rect">
            <a:avLst/>
          </a:prstGeom>
        </p:spPr>
        <p:txBody>
          <a:bodyPr vert="horz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Image Tool development Team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CE3F073-D1A2-8519-7DF0-587966B24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2" y="850479"/>
            <a:ext cx="3886200" cy="20244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4580C5-D251-0B31-EEE7-A83726673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522" y="850478"/>
            <a:ext cx="4486677" cy="4194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B68C1D-D0E0-F3E0-9B71-ABE7E73510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2" y="3098607"/>
            <a:ext cx="3886200" cy="1946714"/>
          </a:xfrm>
          <a:prstGeom prst="rect">
            <a:avLst/>
          </a:prstGeom>
        </p:spPr>
      </p:pic>
      <p:sp>
        <p:nvSpPr>
          <p:cNvPr id="2" name="Rectangle 1">
            <a:hlinkClick r:id="rId5"/>
            <a:extLst>
              <a:ext uri="{FF2B5EF4-FFF2-40B4-BE49-F238E27FC236}">
                <a16:creationId xmlns:a16="http://schemas.microsoft.com/office/drawing/2014/main" id="{ED7D8A72-CC7A-3D97-6386-EEEA3CD5747D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6"/>
            <a:extLst>
              <a:ext uri="{FF2B5EF4-FFF2-40B4-BE49-F238E27FC236}">
                <a16:creationId xmlns:a16="http://schemas.microsoft.com/office/drawing/2014/main" id="{D1CF92C4-F08A-F6DB-5634-50C95BA59D1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75776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038350"/>
            <a:ext cx="25431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Rounded Rectangular Callout 7"/>
          <p:cNvSpPr/>
          <p:nvPr/>
        </p:nvSpPr>
        <p:spPr>
          <a:xfrm>
            <a:off x="623870" y="2038350"/>
            <a:ext cx="2000264" cy="642942"/>
          </a:xfrm>
          <a:prstGeom prst="wedgeRoundRectCallout">
            <a:avLst>
              <a:gd name="adj1" fmla="val 75576"/>
              <a:gd name="adj2" fmla="val 33718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Where is defect pixel located?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23870" y="3038482"/>
            <a:ext cx="2000264" cy="785818"/>
          </a:xfrm>
          <a:prstGeom prst="wedgeRoundRectCallout">
            <a:avLst>
              <a:gd name="adj1" fmla="val 73994"/>
              <a:gd name="adj2" fmla="val -31144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How many pixels are saturated?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6248384" y="2038350"/>
            <a:ext cx="2286016" cy="642942"/>
          </a:xfrm>
          <a:prstGeom prst="wedgeRoundRectCallout">
            <a:avLst>
              <a:gd name="adj1" fmla="val -72232"/>
              <a:gd name="adj2" fmla="val 25422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What is Pixel value at [x:134,y: 122]?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6248384" y="3038482"/>
            <a:ext cx="2286016" cy="785818"/>
          </a:xfrm>
          <a:prstGeom prst="wedgeRoundRectCallout">
            <a:avLst>
              <a:gd name="adj1" fmla="val -72909"/>
              <a:gd name="adj2" fmla="val -14174"/>
              <a:gd name="adj3" fmla="val 16667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Want to see the pixel which has max value in this image..</a:t>
            </a:r>
          </a:p>
        </p:txBody>
      </p:sp>
      <p:sp>
        <p:nvSpPr>
          <p:cNvPr id="15" name="Rectangle 14">
            <a:hlinkClick r:id="rId3"/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6FFF6CF-5EED-AC31-F084-7C8C230D851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276350"/>
            <a:ext cx="6226175" cy="349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6" name="Frame 15"/>
          <p:cNvSpPr/>
          <p:nvPr/>
        </p:nvSpPr>
        <p:spPr>
          <a:xfrm>
            <a:off x="5334000" y="1428750"/>
            <a:ext cx="2590800" cy="381000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3200400" y="1733550"/>
            <a:ext cx="2209800" cy="111443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ame 17"/>
          <p:cNvSpPr/>
          <p:nvPr/>
        </p:nvSpPr>
        <p:spPr>
          <a:xfrm>
            <a:off x="3733800" y="4476750"/>
            <a:ext cx="1000132" cy="428628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Left Arrow Callout 18"/>
          <p:cNvSpPr/>
          <p:nvPr/>
        </p:nvSpPr>
        <p:spPr>
          <a:xfrm rot="20842149">
            <a:off x="4779166" y="4069392"/>
            <a:ext cx="1928826" cy="714380"/>
          </a:xfrm>
          <a:prstGeom prst="leftArrowCallout">
            <a:avLst>
              <a:gd name="adj1" fmla="val 16715"/>
              <a:gd name="adj2" fmla="val 25000"/>
              <a:gd name="adj3" fmla="val 25000"/>
              <a:gd name="adj4" fmla="val 8095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High-magnification zoomed-in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0B151C80-BA91-A3C6-CEED-30C3F96B7B8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A15B6835-88A1-6D56-EE30-FA2657FC1F24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123950"/>
            <a:ext cx="5638800" cy="3564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Frame 10"/>
          <p:cNvSpPr/>
          <p:nvPr/>
        </p:nvSpPr>
        <p:spPr>
          <a:xfrm>
            <a:off x="4724400" y="2876550"/>
            <a:ext cx="2590800" cy="533400"/>
          </a:xfrm>
          <a:prstGeom prst="frame">
            <a:avLst>
              <a:gd name="adj1" fmla="val 551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>
            <a:stCxn id="11" idx="1"/>
          </p:cNvCxnSpPr>
          <p:nvPr/>
        </p:nvCxnSpPr>
        <p:spPr>
          <a:xfrm rot="10800000" flipV="1">
            <a:off x="2362200" y="3143250"/>
            <a:ext cx="2362200" cy="4953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ular Callout 22"/>
          <p:cNvSpPr/>
          <p:nvPr/>
        </p:nvSpPr>
        <p:spPr>
          <a:xfrm>
            <a:off x="6019800" y="3333750"/>
            <a:ext cx="1295400" cy="609600"/>
          </a:xfrm>
          <a:prstGeom prst="wedgeRoundRectCallout">
            <a:avLst>
              <a:gd name="adj1" fmla="val -71814"/>
              <a:gd name="adj2" fmla="val -3958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Quick Pixel Location Switch</a:t>
            </a:r>
            <a:endParaRPr lang="en-US" sz="12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6B04A461-77F7-4454-665B-687C6B50B9A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DC21F037-6274-E96A-55F4-8B29506D4727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123950"/>
            <a:ext cx="5116522" cy="35719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5" name="Frame 14"/>
          <p:cNvSpPr/>
          <p:nvPr/>
        </p:nvSpPr>
        <p:spPr>
          <a:xfrm>
            <a:off x="1752600" y="2343150"/>
            <a:ext cx="2590800" cy="1600201"/>
          </a:xfrm>
          <a:prstGeom prst="frame">
            <a:avLst>
              <a:gd name="adj1" fmla="val 205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4724400" y="3028950"/>
            <a:ext cx="2667000" cy="609600"/>
          </a:xfrm>
          <a:prstGeom prst="wedgeRoundRectCallout">
            <a:avLst>
              <a:gd name="adj1" fmla="val -71814"/>
              <a:gd name="adj2" fmla="val -3958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Pixel finder from Value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D9199B14-214E-8AA7-FDAD-7961C16D647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F89438EC-C0AB-CF2C-3515-F76B7F8AA1E7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Pixel Navigation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9D46F6B-B288-D707-DBFC-0B3DAB13E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71550"/>
            <a:ext cx="4125560" cy="396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825266-814B-8974-06AF-1F9682A32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72" y="972892"/>
            <a:ext cx="4402428" cy="3959470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5126DB4-4459-798C-4BE8-020C35928553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5"/>
            <a:extLst>
              <a:ext uri="{FF2B5EF4-FFF2-40B4-BE49-F238E27FC236}">
                <a16:creationId xmlns:a16="http://schemas.microsoft.com/office/drawing/2014/main" id="{7B9A2C05-D5B7-FA1D-87B4-1B9066A058FE}"/>
              </a:ext>
            </a:extLst>
          </p:cNvPr>
          <p:cNvSpPr/>
          <p:nvPr/>
        </p:nvSpPr>
        <p:spPr>
          <a:xfrm>
            <a:off x="7701571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30638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pic>
        <p:nvPicPr>
          <p:cNvPr id="1026" name="Picture 2" descr="C:\Users\myini\iLabUserGuide\docs\Begin\KeyFeatures\VOI\VOI_Ma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00150"/>
            <a:ext cx="6248400" cy="3581400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5B0FE4BE-D07B-4AB6-8E50-FDA74A163964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6B505573-1C32-2299-E781-774F47EEB30A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pic>
        <p:nvPicPr>
          <p:cNvPr id="2050" name="Picture 2" descr="C:\Users\myini\iLabUserGuide\docs\Begin\KeyFeatures\VOI\VOI_Option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23950"/>
            <a:ext cx="4343400" cy="3505200"/>
          </a:xfrm>
          <a:prstGeom prst="rect">
            <a:avLst/>
          </a:prstGeom>
          <a:noFill/>
        </p:spPr>
      </p:pic>
      <p:pic>
        <p:nvPicPr>
          <p:cNvPr id="2051" name="Picture 3" descr="C:\Users\myini\iLabUserGuide\docs\Begin\KeyFeatures\VOI\VOI_DataOption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19350"/>
            <a:ext cx="3466018" cy="2417303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7111C942-1ACC-A9BB-9D50-1FF5DCF46FDF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5"/>
            <a:extLst>
              <a:ext uri="{FF2B5EF4-FFF2-40B4-BE49-F238E27FC236}">
                <a16:creationId xmlns:a16="http://schemas.microsoft.com/office/drawing/2014/main" id="{D149310A-ED98-9300-8EEC-8143F9D00DAA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419600" cy="60960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Pixel Value on Image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3F0A7595-5CFE-3C7A-35D4-5EFFF5B6E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49338"/>
            <a:ext cx="6195081" cy="3962400"/>
          </a:xfrm>
          <a:prstGeom prst="rect">
            <a:avLst/>
          </a:prstGeom>
        </p:spPr>
      </p:pic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C26D45D6-14B1-1F7D-A3D1-B5AFE6B4DA6B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4"/>
            <a:extLst>
              <a:ext uri="{FF2B5EF4-FFF2-40B4-BE49-F238E27FC236}">
                <a16:creationId xmlns:a16="http://schemas.microsoft.com/office/drawing/2014/main" id="{0C736DF4-FFBC-C9BB-FEF5-7CF5D3A362E3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720427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078" y="2314586"/>
            <a:ext cx="1280415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Image Size?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1912" y="2314586"/>
            <a:ext cx="1899879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Is it 10bits? or 12?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876550"/>
            <a:ext cx="2057400" cy="191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6629432" y="2314586"/>
            <a:ext cx="2043098" cy="36933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Data packing? 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33400" y="3028950"/>
            <a:ext cx="1981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1943497" y="3904853"/>
            <a:ext cx="1295400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71600" y="272415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67000" y="379095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??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876550"/>
            <a:ext cx="1886967" cy="171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181350"/>
            <a:ext cx="1970117" cy="1390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Connector 17"/>
          <p:cNvCxnSpPr/>
          <p:nvPr/>
        </p:nvCxnSpPr>
        <p:spPr>
          <a:xfrm rot="10800000" flipV="1">
            <a:off x="2057400" y="1885958"/>
            <a:ext cx="2000264" cy="42862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H="1">
            <a:off x="4021945" y="1921677"/>
            <a:ext cx="357190" cy="28575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57664" y="1885958"/>
            <a:ext cx="2643206" cy="35719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1047750"/>
            <a:ext cx="3429000" cy="87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26" name="Straight Connector 25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7"/>
            <a:extLst>
              <a:ext uri="{FF2B5EF4-FFF2-40B4-BE49-F238E27FC236}">
                <a16:creationId xmlns:a16="http://schemas.microsoft.com/office/drawing/2014/main" id="{093E5EAD-88BE-DE0C-FB86-B514D8AA0E29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8"/>
            <a:extLst>
              <a:ext uri="{FF2B5EF4-FFF2-40B4-BE49-F238E27FC236}">
                <a16:creationId xmlns:a16="http://schemas.microsoft.com/office/drawing/2014/main" id="{CDE7A409-DC67-A62C-0905-9D34AB262F81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007" y="1047750"/>
            <a:ext cx="86869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SSImXel</a:t>
            </a:r>
            <a:r>
              <a:rPr lang="en-US" dirty="0"/>
              <a:t> is an image analysis and verification tool that supports a wide </a:t>
            </a:r>
          </a:p>
          <a:p>
            <a:r>
              <a:rPr lang="en-US" dirty="0"/>
              <a:t>range of formats, including various Bayer RAW types and standard RGB24 images.</a:t>
            </a:r>
            <a:br>
              <a:rPr lang="en-US" dirty="0"/>
            </a:b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3962400" y="2266950"/>
            <a:ext cx="4648200" cy="2183308"/>
            <a:chOff x="3214646" y="2038350"/>
            <a:chExt cx="5929354" cy="302150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14712" y="2324102"/>
              <a:ext cx="3901218" cy="2735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46" y="2038350"/>
              <a:ext cx="2786082" cy="1586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596" y="2038350"/>
              <a:ext cx="1143008" cy="1251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86414" y="3324234"/>
              <a:ext cx="1143008" cy="1505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286612" y="3538548"/>
              <a:ext cx="185738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86546" y="2038350"/>
              <a:ext cx="1357308" cy="1179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9600" y="2343150"/>
            <a:ext cx="28956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21" name="Straight Connector 20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myini\iLabUserGuide\docs\Begin\KeyFeatures\AnyRaw\AnyRawToo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1" y="1581150"/>
            <a:ext cx="5791200" cy="300409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28950"/>
            <a:ext cx="1738009" cy="1219200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114550"/>
            <a:ext cx="1981200" cy="5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Right Arrow 10"/>
          <p:cNvSpPr/>
          <p:nvPr/>
        </p:nvSpPr>
        <p:spPr>
          <a:xfrm rot="21054192">
            <a:off x="1926340" y="3082652"/>
            <a:ext cx="1219346" cy="366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2762498">
            <a:off x="436556" y="2705465"/>
            <a:ext cx="533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6"/>
            <a:extLst>
              <a:ext uri="{FF2B5EF4-FFF2-40B4-BE49-F238E27FC236}">
                <a16:creationId xmlns:a16="http://schemas.microsoft.com/office/drawing/2014/main" id="{81BFBF0D-836E-EC99-4FF2-320BF62402B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7"/>
            <a:extLst>
              <a:ext uri="{FF2B5EF4-FFF2-40B4-BE49-F238E27FC236}">
                <a16:creationId xmlns:a16="http://schemas.microsoft.com/office/drawing/2014/main" id="{4BD45822-68F8-F174-14F8-3EBBE5E355A9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Powerful Handling of Unknown Raw Data Formats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9065DF6-E7D2-B540-1F56-542F01EA9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25" y="1011021"/>
            <a:ext cx="5924550" cy="3921341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572E3117-7248-7EE3-4ED5-1EEE776C1356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4" name="Rectangle 3">
            <a:hlinkClick r:id="rId5"/>
            <a:extLst>
              <a:ext uri="{FF2B5EF4-FFF2-40B4-BE49-F238E27FC236}">
                <a16:creationId xmlns:a16="http://schemas.microsoft.com/office/drawing/2014/main" id="{B6F1DB01-36E6-E23C-F362-780C4736C32F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70423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95330" y="197969"/>
            <a:ext cx="6629400" cy="531812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Testing Automation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0C71C41-F48C-FBD4-AE00-1CA79FEB5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715" y="1149563"/>
            <a:ext cx="2427889" cy="18288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1CDB59-9E27-F79D-78E0-341176306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53" y="11457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6126BA-7828-92DB-6CF1-41CDB7BB2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15" y="12219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0E1D613-604A-A4AA-9687-BFF29B015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15" y="12981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E34CCEC-0158-EAA0-3D6E-41B41D99E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115" y="1374305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E121D19-43A1-5BF8-DB29-9EDED3105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15" y="1450338"/>
            <a:ext cx="990600" cy="68965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0" name="Arrow: Bent 19">
            <a:extLst>
              <a:ext uri="{FF2B5EF4-FFF2-40B4-BE49-F238E27FC236}">
                <a16:creationId xmlns:a16="http://schemas.microsoft.com/office/drawing/2014/main" id="{49C82618-4361-14F6-07D8-698480EF2F78}"/>
              </a:ext>
            </a:extLst>
          </p:cNvPr>
          <p:cNvSpPr/>
          <p:nvPr/>
        </p:nvSpPr>
        <p:spPr>
          <a:xfrm rot="10800000" flipH="1">
            <a:off x="850874" y="2416421"/>
            <a:ext cx="638041" cy="342755"/>
          </a:xfrm>
          <a:prstGeom prst="bentArrow">
            <a:avLst>
              <a:gd name="adj1" fmla="val 28215"/>
              <a:gd name="adj2" fmla="val 39320"/>
              <a:gd name="adj3" fmla="val 50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EC6BD67-D3BD-6527-24B5-A65858B03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8973" y="1844217"/>
            <a:ext cx="2427889" cy="2082639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52E880A-8A68-C034-9FAF-2CCDE0144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0868" y="1123950"/>
            <a:ext cx="3176909" cy="289512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A806D35C-1548-8841-B991-343E54DA4C62}"/>
              </a:ext>
            </a:extLst>
          </p:cNvPr>
          <p:cNvSpPr/>
          <p:nvPr/>
        </p:nvSpPr>
        <p:spPr>
          <a:xfrm>
            <a:off x="5105072" y="2288705"/>
            <a:ext cx="381000" cy="37147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5147444-D541-C6E1-9528-07D1DCC374B5}"/>
              </a:ext>
            </a:extLst>
          </p:cNvPr>
          <p:cNvSpPr/>
          <p:nvPr/>
        </p:nvSpPr>
        <p:spPr>
          <a:xfrm>
            <a:off x="1798862" y="4244970"/>
            <a:ext cx="3048000" cy="609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Script-Controlled Analysis Engine</a:t>
            </a:r>
            <a:endParaRPr lang="en-US" sz="1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F696843-2A01-AB42-419B-F1638CA6D793}"/>
              </a:ext>
            </a:extLst>
          </p:cNvPr>
          <p:cNvSpPr/>
          <p:nvPr/>
        </p:nvSpPr>
        <p:spPr>
          <a:xfrm>
            <a:off x="235936" y="4243622"/>
            <a:ext cx="1252979" cy="6096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10000+ Images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EA1961-CEB7-C50B-C5FE-F447028723E3}"/>
              </a:ext>
            </a:extLst>
          </p:cNvPr>
          <p:cNvSpPr/>
          <p:nvPr/>
        </p:nvSpPr>
        <p:spPr>
          <a:xfrm>
            <a:off x="5616413" y="4302120"/>
            <a:ext cx="3241364" cy="55110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Flexible reporting with multiple output formats including Excel</a:t>
            </a:r>
            <a:endParaRPr lang="en-US" sz="1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Rectangle 1">
            <a:hlinkClick r:id="rId7"/>
            <a:extLst>
              <a:ext uri="{FF2B5EF4-FFF2-40B4-BE49-F238E27FC236}">
                <a16:creationId xmlns:a16="http://schemas.microsoft.com/office/drawing/2014/main" id="{FCDCCEA2-577E-C99A-1154-D488EA1A28BF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18220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95330" y="197969"/>
            <a:ext cx="6629400" cy="531812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</a:rPr>
              <a:t>Testing Automation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47850C3-D4CA-16F4-0817-72B19FC73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928164"/>
            <a:ext cx="6248400" cy="4028774"/>
          </a:xfrm>
          <a:prstGeom prst="rect">
            <a:avLst/>
          </a:prstGeom>
        </p:spPr>
      </p:pic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26CE2318-3407-92EB-5DFD-EF3E8E1BDEB4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826201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6629400" cy="609600"/>
          </a:xfrm>
        </p:spPr>
        <p:txBody>
          <a:bodyPr>
            <a:normAutofit/>
          </a:bodyPr>
          <a:lstStyle/>
          <a:p>
            <a:pPr algn="l"/>
            <a:r>
              <a:rPr lang="en-US" sz="2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features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3569910" y="3624976"/>
            <a:ext cx="2286000" cy="1066800"/>
            <a:chOff x="4914920" y="1504950"/>
            <a:chExt cx="2541193" cy="1152007"/>
          </a:xfrm>
        </p:grpSpPr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1504950"/>
              <a:ext cx="1857477" cy="428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86490" y="2063917"/>
              <a:ext cx="1469623" cy="524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14920" y="2228305"/>
              <a:ext cx="1071570" cy="428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914920" y="1513921"/>
              <a:ext cx="625083" cy="428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27" name="TextBox 26">
            <a:hlinkClick r:id="rId7" action="ppaction://hlinkfile"/>
          </p:cNvPr>
          <p:cNvSpPr txBox="1"/>
          <p:nvPr/>
        </p:nvSpPr>
        <p:spPr>
          <a:xfrm>
            <a:off x="3493710" y="3213478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Quick/Easy Channel Analysis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228600" y="1123950"/>
            <a:ext cx="2057400" cy="1600200"/>
            <a:chOff x="228600" y="1123950"/>
            <a:chExt cx="2057400" cy="1600200"/>
          </a:xfrm>
        </p:grpSpPr>
        <p:sp>
          <p:nvSpPr>
            <p:cNvPr id="29" name="TextBox 28">
              <a:hlinkClick r:id="rId8" action="ppaction://hlinkfile"/>
            </p:cNvPr>
            <p:cNvSpPr txBox="1"/>
            <p:nvPr/>
          </p:nvSpPr>
          <p:spPr>
            <a:xfrm>
              <a:off x="228600" y="1123950"/>
              <a:ext cx="2057400" cy="246221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Local Zoom </a:t>
              </a:r>
            </a:p>
          </p:txBody>
        </p:sp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28600" y="1509727"/>
              <a:ext cx="2057400" cy="1214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grpSp>
        <p:nvGrpSpPr>
          <p:cNvPr id="55" name="Group 54"/>
          <p:cNvGrpSpPr/>
          <p:nvPr/>
        </p:nvGrpSpPr>
        <p:grpSpPr>
          <a:xfrm>
            <a:off x="2438400" y="1509728"/>
            <a:ext cx="2057400" cy="1214422"/>
            <a:chOff x="4286248" y="5286388"/>
            <a:chExt cx="2511422" cy="1214422"/>
          </a:xfrm>
        </p:grpSpPr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286248" y="5286388"/>
              <a:ext cx="1781137" cy="1136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00628" y="5429264"/>
              <a:ext cx="1797042" cy="107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33" name="TextBox 32">
            <a:hlinkClick r:id="rId12" action="ppaction://hlinkfile"/>
          </p:cNvPr>
          <p:cNvSpPr txBox="1"/>
          <p:nvPr/>
        </p:nvSpPr>
        <p:spPr>
          <a:xfrm>
            <a:off x="2438400" y="1123950"/>
            <a:ext cx="20574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Various   Analysis </a:t>
            </a:r>
          </a:p>
        </p:txBody>
      </p:sp>
      <p:sp>
        <p:nvSpPr>
          <p:cNvPr id="34" name="TextBox 33">
            <a:hlinkClick r:id="rId13" action="ppaction://hlinkfile"/>
          </p:cNvPr>
          <p:cNvSpPr txBox="1"/>
          <p:nvPr/>
        </p:nvSpPr>
        <p:spPr>
          <a:xfrm>
            <a:off x="661432" y="3213478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Convenient Viewport Navigation</a:t>
            </a:r>
          </a:p>
        </p:txBody>
      </p:sp>
      <p:grpSp>
        <p:nvGrpSpPr>
          <p:cNvPr id="54" name="Group 53"/>
          <p:cNvGrpSpPr/>
          <p:nvPr/>
        </p:nvGrpSpPr>
        <p:grpSpPr>
          <a:xfrm>
            <a:off x="6338510" y="3624977"/>
            <a:ext cx="2300302" cy="1052390"/>
            <a:chOff x="1500166" y="5572140"/>
            <a:chExt cx="2071702" cy="1128591"/>
          </a:xfrm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571736" y="5572140"/>
              <a:ext cx="997621" cy="642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2071670" y="5786454"/>
              <a:ext cx="1103230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500166" y="5572140"/>
              <a:ext cx="1164470" cy="65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grpSp>
          <p:nvGrpSpPr>
            <p:cNvPr id="38" name="Group 38"/>
            <p:cNvGrpSpPr/>
            <p:nvPr/>
          </p:nvGrpSpPr>
          <p:grpSpPr>
            <a:xfrm>
              <a:off x="1571604" y="6286520"/>
              <a:ext cx="2000264" cy="414211"/>
              <a:chOff x="714348" y="3943483"/>
              <a:chExt cx="7757315" cy="1344011"/>
            </a:xfrm>
          </p:grpSpPr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6786522" y="3943532"/>
                <a:ext cx="1685141" cy="13428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0" name="Picture 3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714348" y="3943532"/>
                <a:ext cx="1683815" cy="13428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2784690" y="3943483"/>
                <a:ext cx="1715872" cy="13440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42" name="Picture 6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4786084" y="3943531"/>
                <a:ext cx="1689228" cy="134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</p:grpSp>
      </p:grpSp>
      <p:sp>
        <p:nvSpPr>
          <p:cNvPr id="43" name="TextBox 42">
            <a:hlinkClick r:id="rId21" action="ppaction://hlinkfile"/>
          </p:cNvPr>
          <p:cNvSpPr txBox="1"/>
          <p:nvPr/>
        </p:nvSpPr>
        <p:spPr>
          <a:xfrm>
            <a:off x="6313110" y="3208735"/>
            <a:ext cx="23622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Various ISP</a:t>
            </a: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74310" y="3624977"/>
            <a:ext cx="2362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grpSp>
        <p:nvGrpSpPr>
          <p:cNvPr id="57" name="Group 56"/>
          <p:cNvGrpSpPr/>
          <p:nvPr/>
        </p:nvGrpSpPr>
        <p:grpSpPr>
          <a:xfrm>
            <a:off x="4800600" y="1585928"/>
            <a:ext cx="1905000" cy="1066800"/>
            <a:chOff x="5172076" y="1586446"/>
            <a:chExt cx="1595661" cy="1180570"/>
          </a:xfrm>
        </p:grpSpPr>
        <p:pic>
          <p:nvPicPr>
            <p:cNvPr id="45" name="Picture 6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5172076" y="1657883"/>
              <a:ext cx="969939" cy="9620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46" name="Picture 5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5786768" y="1586446"/>
              <a:ext cx="98096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47" name="Picture 7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5486400" y="2266950"/>
              <a:ext cx="1174725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</p:pic>
      </p:grpSp>
      <p:sp>
        <p:nvSpPr>
          <p:cNvPr id="48" name="TextBox 47">
            <a:hlinkClick r:id="rId26" action="ppaction://hlinkfile"/>
          </p:cNvPr>
          <p:cNvSpPr txBox="1"/>
          <p:nvPr/>
        </p:nvSpPr>
        <p:spPr>
          <a:xfrm>
            <a:off x="4673956" y="1123950"/>
            <a:ext cx="20574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Quick Analysis </a:t>
            </a:r>
          </a:p>
        </p:txBody>
      </p:sp>
      <p:sp>
        <p:nvSpPr>
          <p:cNvPr id="49" name="TextBox 48">
            <a:hlinkClick r:id="rId27" action="ppaction://hlinkfile"/>
          </p:cNvPr>
          <p:cNvSpPr txBox="1"/>
          <p:nvPr/>
        </p:nvSpPr>
        <p:spPr>
          <a:xfrm>
            <a:off x="6902005" y="1123950"/>
            <a:ext cx="2133600" cy="24622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Viewer 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6934200" y="1516079"/>
            <a:ext cx="2057400" cy="1142999"/>
            <a:chOff x="6500826" y="3000373"/>
            <a:chExt cx="2500330" cy="1416053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6500826" y="3000373"/>
              <a:ext cx="250033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500826" y="3714752"/>
              <a:ext cx="2492789" cy="701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</p:pic>
      </p:grpSp>
      <p:pic>
        <p:nvPicPr>
          <p:cNvPr id="61" name="Picture 7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6846510" y="3701177"/>
            <a:ext cx="493617" cy="51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Rectangle 1">
            <a:hlinkClick r:id="rId31"/>
            <a:extLst>
              <a:ext uri="{FF2B5EF4-FFF2-40B4-BE49-F238E27FC236}">
                <a16:creationId xmlns:a16="http://schemas.microsoft.com/office/drawing/2014/main" id="{7C49F55C-7AF6-DE8B-F3B6-19FC186745B8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 txBox="1">
            <a:spLocks/>
          </p:cNvSpPr>
          <p:nvPr/>
        </p:nvSpPr>
        <p:spPr>
          <a:xfrm>
            <a:off x="152400" y="0"/>
            <a:ext cx="5410200" cy="9715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SSImXel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1352550"/>
            <a:ext cx="36006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  Missing but Required Features?</a:t>
            </a:r>
          </a:p>
          <a:p>
            <a:endParaRPr lang="en-US" dirty="0"/>
          </a:p>
          <a:p>
            <a:r>
              <a:rPr lang="en-US" dirty="0"/>
              <a:t>.  Comments /Suggestion?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/>
          <p:cNvSpPr>
            <a:spLocks noGrp="1"/>
          </p:cNvSpPr>
          <p:nvPr>
            <p:ph type="subTitle" idx="1"/>
          </p:nvPr>
        </p:nvSpPr>
        <p:spPr>
          <a:xfrm>
            <a:off x="990600" y="2476500"/>
            <a:ext cx="6400800" cy="1314450"/>
          </a:xfrm>
        </p:spPr>
        <p:txBody>
          <a:bodyPr/>
          <a:lstStyle/>
          <a:p>
            <a:r>
              <a:rPr lang="en-US" sz="6000" dirty="0"/>
              <a:t>Thank</a:t>
            </a:r>
            <a:r>
              <a:rPr lang="en-US" dirty="0"/>
              <a:t>  </a:t>
            </a:r>
            <a:r>
              <a:rPr lang="en-US" sz="6000" dirty="0"/>
              <a:t>you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 txBox="1">
            <a:spLocks/>
          </p:cNvSpPr>
          <p:nvPr/>
        </p:nvSpPr>
        <p:spPr>
          <a:xfrm>
            <a:off x="152400" y="0"/>
            <a:ext cx="5410200" cy="9715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SSImXel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25125"/>
            <a:ext cx="3285185" cy="2338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3" name="TextBox 12"/>
          <p:cNvSpPr txBox="1"/>
          <p:nvPr/>
        </p:nvSpPr>
        <p:spPr>
          <a:xfrm>
            <a:off x="593501" y="1259979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Various Image /Raw Data Handling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3501" y="1620381"/>
            <a:ext cx="513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Signal Processing/Image Data Handling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3501" y="2055793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Various Analysis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2558" y="2416195"/>
            <a:ext cx="3505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- Signal/Noise </a:t>
            </a:r>
          </a:p>
          <a:p>
            <a:r>
              <a:rPr lang="en-US" sz="1600" dirty="0"/>
              <a:t>- Line Profile</a:t>
            </a:r>
          </a:p>
          <a:p>
            <a:pPr>
              <a:buFontTx/>
              <a:buChar char="-"/>
            </a:pPr>
            <a:r>
              <a:rPr lang="en-US" sz="1600" dirty="0"/>
              <a:t> DINU</a:t>
            </a:r>
          </a:p>
          <a:p>
            <a:pPr>
              <a:buFontTx/>
              <a:buChar char="-"/>
            </a:pPr>
            <a:r>
              <a:rPr lang="en-US" sz="1600" dirty="0"/>
              <a:t> Color</a:t>
            </a:r>
          </a:p>
          <a:p>
            <a:pPr>
              <a:buFontTx/>
              <a:buChar char="-"/>
            </a:pPr>
            <a:r>
              <a:rPr lang="en-US" sz="1600" dirty="0"/>
              <a:t> Lens Shading</a:t>
            </a:r>
          </a:p>
          <a:p>
            <a:pPr>
              <a:buFontTx/>
              <a:buChar char="-"/>
            </a:pPr>
            <a:r>
              <a:rPr lang="en-US" sz="1600" dirty="0"/>
              <a:t> Defect Pixel</a:t>
            </a:r>
          </a:p>
          <a:p>
            <a:pPr>
              <a:buFontTx/>
              <a:buChar char="-"/>
            </a:pPr>
            <a:r>
              <a:rPr lang="en-US" sz="1600" dirty="0"/>
              <a:t> EL</a:t>
            </a:r>
          </a:p>
          <a:p>
            <a:pPr>
              <a:buFontTx/>
              <a:buChar char="-"/>
            </a:pPr>
            <a:r>
              <a:rPr lang="en-US" sz="1600" dirty="0"/>
              <a:t> and more..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600" y="890647"/>
            <a:ext cx="3695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Easy Image and Pixel Comparison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7B53E8-DF0F-117D-F475-E0B6759BA6EC}"/>
              </a:ext>
            </a:extLst>
          </p:cNvPr>
          <p:cNvSpPr txBox="1"/>
          <p:nvPr/>
        </p:nvSpPr>
        <p:spPr>
          <a:xfrm>
            <a:off x="648644" y="4535448"/>
            <a:ext cx="2241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Testing Automation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399" y="1123950"/>
            <a:ext cx="5105401" cy="3581400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5410200" cy="971550"/>
          </a:xfrm>
        </p:spPr>
        <p:txBody>
          <a:bodyPr>
            <a:normAutofit/>
          </a:bodyPr>
          <a:lstStyle/>
          <a:p>
            <a:pPr algn="l"/>
            <a:r>
              <a:rPr lang="en-US" sz="48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endParaRPr lang="en-US" sz="4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rame 6"/>
          <p:cNvSpPr/>
          <p:nvPr/>
        </p:nvSpPr>
        <p:spPr>
          <a:xfrm>
            <a:off x="2057400" y="2343150"/>
            <a:ext cx="2362200" cy="914400"/>
          </a:xfrm>
          <a:prstGeom prst="frame">
            <a:avLst>
              <a:gd name="adj1" fmla="val 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ent-Up Arrow 7"/>
          <p:cNvSpPr/>
          <p:nvPr/>
        </p:nvSpPr>
        <p:spPr>
          <a:xfrm rot="5400000">
            <a:off x="2253343" y="3262993"/>
            <a:ext cx="522514" cy="533400"/>
          </a:xfrm>
          <a:prstGeom prst="bentUpArrow">
            <a:avLst>
              <a:gd name="adj1" fmla="val 1250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19400" y="3486150"/>
            <a:ext cx="5715000" cy="10668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SSImXel</a:t>
            </a:r>
            <a:r>
              <a:rPr lang="en-US" sz="2200" b="1" dirty="0">
                <a:solidFill>
                  <a:srgbClr val="FFC000"/>
                </a:solidFill>
              </a:rPr>
              <a:t> </a:t>
            </a:r>
            <a:r>
              <a:rPr lang="en-US" sz="2200" dirty="0"/>
              <a:t>stands for </a:t>
            </a:r>
          </a:p>
          <a:p>
            <a:pPr algn="ctr"/>
            <a:r>
              <a:rPr lang="en-US" sz="2200" dirty="0"/>
              <a:t>“</a:t>
            </a:r>
            <a:r>
              <a:rPr lang="en-US" sz="2200" dirty="0">
                <a:solidFill>
                  <a:srgbClr val="FFC000"/>
                </a:solidFill>
              </a:rPr>
              <a:t>S</a:t>
            </a:r>
            <a:r>
              <a:rPr lang="en-US" sz="2200" dirty="0"/>
              <a:t>ide by </a:t>
            </a:r>
            <a:r>
              <a:rPr lang="en-US" sz="2200" dirty="0">
                <a:solidFill>
                  <a:srgbClr val="FFC000"/>
                </a:solidFill>
              </a:rPr>
              <a:t>S</a:t>
            </a:r>
            <a:r>
              <a:rPr lang="en-US" sz="2200" dirty="0"/>
              <a:t>ide </a:t>
            </a:r>
            <a:r>
              <a:rPr lang="en-US" sz="2200" dirty="0">
                <a:solidFill>
                  <a:srgbClr val="FFC000"/>
                </a:solidFill>
              </a:rPr>
              <a:t>Im</a:t>
            </a:r>
            <a:r>
              <a:rPr lang="en-US" sz="2200" dirty="0"/>
              <a:t>age and Pi</a:t>
            </a:r>
            <a:r>
              <a:rPr lang="en-US" sz="2200" dirty="0">
                <a:solidFill>
                  <a:srgbClr val="FFC000"/>
                </a:solidFill>
              </a:rPr>
              <a:t>xel</a:t>
            </a:r>
            <a:r>
              <a:rPr lang="en-US" sz="2200" dirty="0"/>
              <a:t> Comparison”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190750"/>
            <a:ext cx="3048000" cy="213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190750"/>
            <a:ext cx="2819400" cy="215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Rounded Rectangular Callout 5"/>
          <p:cNvSpPr/>
          <p:nvPr/>
        </p:nvSpPr>
        <p:spPr>
          <a:xfrm>
            <a:off x="3733800" y="1200150"/>
            <a:ext cx="1492421" cy="595314"/>
          </a:xfrm>
          <a:prstGeom prst="wedgeRoundRectCallout">
            <a:avLst>
              <a:gd name="adj1" fmla="val -35378"/>
              <a:gd name="adj2" fmla="val 78500"/>
              <a:gd name="adj3" fmla="val 16667"/>
            </a:avLst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What a Difference?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3733800" y="1200150"/>
            <a:ext cx="1499347" cy="595314"/>
          </a:xfrm>
          <a:prstGeom prst="wedgeRoundRectCallout">
            <a:avLst>
              <a:gd name="adj1" fmla="val 41824"/>
              <a:gd name="adj2" fmla="val 77045"/>
              <a:gd name="adj3" fmla="val 16667"/>
            </a:avLst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What’s the difference??</a:t>
            </a:r>
          </a:p>
        </p:txBody>
      </p:sp>
      <p:sp>
        <p:nvSpPr>
          <p:cNvPr id="12" name="Rectangle 11">
            <a:hlinkClick r:id="rId4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13" name="Rectangle 12">
            <a:hlinkClick r:id="rId5"/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66" y="1776392"/>
            <a:ext cx="41986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Donut 16"/>
          <p:cNvSpPr/>
          <p:nvPr/>
        </p:nvSpPr>
        <p:spPr>
          <a:xfrm>
            <a:off x="2083882" y="276563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onut 17"/>
          <p:cNvSpPr/>
          <p:nvPr/>
        </p:nvSpPr>
        <p:spPr>
          <a:xfrm>
            <a:off x="4166470" y="277652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nut 18"/>
          <p:cNvSpPr/>
          <p:nvPr/>
        </p:nvSpPr>
        <p:spPr>
          <a:xfrm>
            <a:off x="1133416" y="365078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Donut 19"/>
          <p:cNvSpPr/>
          <p:nvPr/>
        </p:nvSpPr>
        <p:spPr>
          <a:xfrm>
            <a:off x="3248662" y="366167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5984" y="1776392"/>
            <a:ext cx="43957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Donut 21"/>
          <p:cNvSpPr/>
          <p:nvPr/>
        </p:nvSpPr>
        <p:spPr>
          <a:xfrm>
            <a:off x="6534810" y="276563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Donut 22"/>
          <p:cNvSpPr/>
          <p:nvPr/>
        </p:nvSpPr>
        <p:spPr>
          <a:xfrm>
            <a:off x="8715372" y="277652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Donut 23"/>
          <p:cNvSpPr/>
          <p:nvPr/>
        </p:nvSpPr>
        <p:spPr>
          <a:xfrm>
            <a:off x="5529914" y="3650788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Donut 24"/>
          <p:cNvSpPr/>
          <p:nvPr/>
        </p:nvSpPr>
        <p:spPr>
          <a:xfrm>
            <a:off x="7754020" y="3661674"/>
            <a:ext cx="428628" cy="428628"/>
          </a:xfrm>
          <a:prstGeom prst="donut">
            <a:avLst>
              <a:gd name="adj" fmla="val 861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95098" y="1605622"/>
            <a:ext cx="3511348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/>
              <a:t>Comparison of Images Zoomed in at 32x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600" y="1623992"/>
            <a:ext cx="3429000" cy="304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/>
              <a:t>Comparison of Images Zoomed in at 1x</a:t>
            </a:r>
          </a:p>
        </p:txBody>
      </p:sp>
      <p:cxnSp>
        <p:nvCxnSpPr>
          <p:cNvPr id="28" name="Straight Arrow Connector 27"/>
          <p:cNvCxnSpPr>
            <a:stCxn id="30" idx="3"/>
          </p:cNvCxnSpPr>
          <p:nvPr/>
        </p:nvCxnSpPr>
        <p:spPr>
          <a:xfrm flipV="1">
            <a:off x="4248794" y="2919401"/>
            <a:ext cx="1500198" cy="15359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30" idx="3"/>
          </p:cNvCxnSpPr>
          <p:nvPr/>
        </p:nvCxnSpPr>
        <p:spPr>
          <a:xfrm flipV="1">
            <a:off x="4248794" y="3062277"/>
            <a:ext cx="3500462" cy="1393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462712" y="4205284"/>
            <a:ext cx="2786082" cy="5000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Difficult to manually align images to the same position.</a:t>
            </a:r>
          </a:p>
        </p:txBody>
      </p:sp>
      <p:sp>
        <p:nvSpPr>
          <p:cNvPr id="31" name="Rectangle 30">
            <a:hlinkClick r:id="rId4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5"/>
            <a:extLst>
              <a:ext uri="{FF2B5EF4-FFF2-40B4-BE49-F238E27FC236}">
                <a16:creationId xmlns:a16="http://schemas.microsoft.com/office/drawing/2014/main" id="{396F538E-E72B-AED5-3A49-67DF9394691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myini\iLabUserGuide\docs\Begin\KeyFeatures\SideBySide_Image\DisplaySyn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00150"/>
            <a:ext cx="6781800" cy="3657600"/>
          </a:xfrm>
          <a:prstGeom prst="rect">
            <a:avLst/>
          </a:prstGeom>
          <a:noFill/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560CE277-042D-9ABA-C905-BD264DE47920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45F4F179-5DB0-5853-9FF5-F8023D5FE7AB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myini\iLabUserGuide\docs\Begin\KeyFeatures\SideBySide_Image\DisplaySync_VO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19150"/>
            <a:ext cx="6781800" cy="4114800"/>
          </a:xfrm>
          <a:prstGeom prst="rect">
            <a:avLst/>
          </a:prstGeom>
          <a:noFill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52400" y="133350"/>
            <a:ext cx="4953000" cy="609600"/>
          </a:xfrm>
        </p:spPr>
        <p:txBody>
          <a:bodyPr>
            <a:noAutofit/>
          </a:bodyPr>
          <a:lstStyle/>
          <a:p>
            <a:pPr algn="l"/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Side by Side Image Comparison</a:t>
            </a:r>
          </a:p>
        </p:txBody>
      </p:sp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4"/>
            <a:extLst>
              <a:ext uri="{FF2B5EF4-FFF2-40B4-BE49-F238E27FC236}">
                <a16:creationId xmlns:a16="http://schemas.microsoft.com/office/drawing/2014/main" id="{E9CC1011-BF54-66A9-559E-80D03E82EAF0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myini\iLabUserGuide\docs\Begin\KeyFeatures\SideBySide_Image\ROISyn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23950"/>
            <a:ext cx="6477000" cy="3733800"/>
          </a:xfrm>
          <a:prstGeom prst="rect">
            <a:avLst/>
          </a:prstGeom>
          <a:noFill/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152400" y="133350"/>
            <a:ext cx="4953000" cy="609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Side by Side Image Comparison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742950"/>
            <a:ext cx="8610600" cy="158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64C74A0F-66EE-5A93-5062-9232590B0D2C}"/>
              </a:ext>
            </a:extLst>
          </p:cNvPr>
          <p:cNvSpPr/>
          <p:nvPr/>
        </p:nvSpPr>
        <p:spPr>
          <a:xfrm>
            <a:off x="6553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Key Features </a:t>
            </a:r>
            <a:endParaRPr lang="en-US" sz="900" dirty="0"/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607E01E2-0902-F888-BBE2-901BF5B8A689}"/>
              </a:ext>
            </a:extLst>
          </p:cNvPr>
          <p:cNvSpPr/>
          <p:nvPr/>
        </p:nvSpPr>
        <p:spPr>
          <a:xfrm>
            <a:off x="7696200" y="285750"/>
            <a:ext cx="11430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900" dirty="0"/>
              <a:t>More..</a:t>
            </a:r>
            <a:endParaRPr lang="en-US" sz="9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19489</TotalTime>
  <Words>403</Words>
  <Application>Microsoft Office PowerPoint</Application>
  <PresentationFormat>On-screen Show (16:9)</PresentationFormat>
  <Paragraphs>122</Paragraphs>
  <Slides>26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Book Antiqua</vt:lpstr>
      <vt:lpstr>Calibri</vt:lpstr>
      <vt:lpstr>Lucida Sans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hs lee</dc:creator>
  <cp:lastModifiedBy>hs lee</cp:lastModifiedBy>
  <cp:revision>38</cp:revision>
  <dcterms:created xsi:type="dcterms:W3CDTF">2025-11-02T19:39:45Z</dcterms:created>
  <dcterms:modified xsi:type="dcterms:W3CDTF">2026-07-23T01:06:31Z</dcterms:modified>
</cp:coreProperties>
</file>